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0" r:id="rId5"/>
    <p:sldId id="259"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5EEFC1-189F-4E2A-A628-0DDAFB8298A4}"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4018108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EEFC1-189F-4E2A-A628-0DDAFB8298A4}"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392093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85EEFC1-189F-4E2A-A628-0DDAFB8298A4}"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2293332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5EEFC1-189F-4E2A-A628-0DDAFB8298A4}" type="datetimeFigureOut">
              <a:rPr lang="en-US" smtClean="0"/>
              <a:t>6/19/2020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3940585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5EEFC1-189F-4E2A-A628-0DDAFB8298A4}" type="datetimeFigureOut">
              <a:rPr lang="en-US" smtClean="0"/>
              <a:t>6/19/2020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2790688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EEFC1-189F-4E2A-A628-0DDAFB8298A4}" type="datetimeFigureOut">
              <a:rPr lang="en-US" smtClean="0"/>
              <a:t>6/19/2020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2037366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5EEFC1-189F-4E2A-A628-0DDAFB8298A4}" type="datetimeFigureOut">
              <a:rPr lang="en-US" smtClean="0"/>
              <a:t>6/19/2020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3090477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5EEFC1-189F-4E2A-A628-0DDAFB8298A4}" type="datetimeFigureOut">
              <a:rPr lang="en-US" smtClean="0"/>
              <a:t>6/19/2020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3215353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5EEFC1-189F-4E2A-A628-0DDAFB8298A4}" type="datetimeFigureOut">
              <a:rPr lang="en-US" smtClean="0"/>
              <a:t>6/19/2020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2869262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EEFC1-189F-4E2A-A628-0DDAFB8298A4}"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3165504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EEFC1-189F-4E2A-A628-0DDAFB8298A4}"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FEEB8-7CC8-4373-96FF-AF3CF3FAF264}" type="slidenum">
              <a:rPr lang="en-US" smtClean="0"/>
              <a:t>‹#›</a:t>
            </a:fld>
            <a:endParaRPr lang="en-US"/>
          </a:p>
        </p:txBody>
      </p:sp>
    </p:spTree>
    <p:extLst>
      <p:ext uri="{BB962C8B-B14F-4D97-AF65-F5344CB8AC3E}">
        <p14:creationId xmlns:p14="http://schemas.microsoft.com/office/powerpoint/2010/main" val="1608868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EEFC1-189F-4E2A-A628-0DDAFB8298A4}" type="datetimeFigureOut">
              <a:rPr lang="en-US" smtClean="0"/>
              <a:t>6/19/2020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FEEB8-7CC8-4373-96FF-AF3CF3FAF264}" type="slidenum">
              <a:rPr lang="en-US" smtClean="0"/>
              <a:t>‹#›</a:t>
            </a:fld>
            <a:endParaRPr lang="en-US"/>
          </a:p>
        </p:txBody>
      </p:sp>
    </p:spTree>
    <p:extLst>
      <p:ext uri="{BB962C8B-B14F-4D97-AF65-F5344CB8AC3E}">
        <p14:creationId xmlns:p14="http://schemas.microsoft.com/office/powerpoint/2010/main" val="2553800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073" y="1122363"/>
            <a:ext cx="11360727" cy="2387600"/>
          </a:xfrm>
        </p:spPr>
        <p:txBody>
          <a:bodyPr>
            <a:normAutofit/>
          </a:bodyPr>
          <a:lstStyle/>
          <a:p>
            <a:r>
              <a:rPr lang="ka-GE" b="1" dirty="0"/>
              <a:t>სკოლებში დაბრუნება კორონას </a:t>
            </a:r>
            <a:r>
              <a:rPr lang="ka-GE" b="1" dirty="0" smtClean="0"/>
              <a:t>შემდეგ</a:t>
            </a:r>
            <a:endParaRPr lang="en-US" dirty="0"/>
          </a:p>
        </p:txBody>
      </p:sp>
      <p:sp>
        <p:nvSpPr>
          <p:cNvPr id="3" name="Subtitle 2"/>
          <p:cNvSpPr>
            <a:spLocks noGrp="1"/>
          </p:cNvSpPr>
          <p:nvPr>
            <p:ph type="subTitle" idx="1"/>
          </p:nvPr>
        </p:nvSpPr>
        <p:spPr>
          <a:xfrm>
            <a:off x="1524000" y="3962257"/>
            <a:ext cx="9144000" cy="637453"/>
          </a:xfrm>
        </p:spPr>
        <p:txBody>
          <a:bodyPr/>
          <a:lstStyle/>
          <a:p>
            <a:r>
              <a:rPr lang="ka-GE" dirty="0" smtClean="0"/>
              <a:t>სწავლა-სწავლების პროცესის ორგანიზება</a:t>
            </a:r>
            <a:endParaRPr lang="en-US" dirty="0"/>
          </a:p>
        </p:txBody>
      </p:sp>
    </p:spTree>
    <p:extLst>
      <p:ext uri="{BB962C8B-B14F-4D97-AF65-F5344CB8AC3E}">
        <p14:creationId xmlns:p14="http://schemas.microsoft.com/office/powerpoint/2010/main" val="41263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95161"/>
            <a:ext cx="10515600" cy="3167784"/>
          </a:xfrm>
        </p:spPr>
        <p:txBody>
          <a:bodyPr>
            <a:normAutofit/>
          </a:bodyPr>
          <a:lstStyle/>
          <a:p>
            <a:pPr algn="just"/>
            <a:r>
              <a:rPr lang="ka-GE" sz="3200" b="1" dirty="0"/>
              <a:t>თითოეულმა სკოლამ უნდა შეიმუშაოს მის შესაძლებლობებსა და საჭიროებებზე მორგებული საგაკვეთილო </a:t>
            </a:r>
            <a:r>
              <a:rPr lang="ka-GE" sz="3200" b="1" dirty="0" smtClean="0"/>
              <a:t>ცხრილი</a:t>
            </a:r>
            <a:endParaRPr lang="en-US" sz="3200" dirty="0"/>
          </a:p>
        </p:txBody>
      </p:sp>
    </p:spTree>
    <p:extLst>
      <p:ext uri="{BB962C8B-B14F-4D97-AF65-F5344CB8AC3E}">
        <p14:creationId xmlns:p14="http://schemas.microsoft.com/office/powerpoint/2010/main" val="543546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noAutofit/>
          </a:bodyPr>
          <a:lstStyle/>
          <a:p>
            <a:r>
              <a:rPr lang="ka-GE" sz="2800" b="1" dirty="0" smtClean="0"/>
              <a:t>ვარიანტები</a:t>
            </a:r>
            <a:endParaRPr lang="en-US" sz="2800" b="1" dirty="0"/>
          </a:p>
        </p:txBody>
      </p:sp>
      <p:graphicFrame>
        <p:nvGraphicFramePr>
          <p:cNvPr id="4" name="Table 3"/>
          <p:cNvGraphicFramePr>
            <a:graphicFrameLocks noGrp="1"/>
          </p:cNvGraphicFramePr>
          <p:nvPr>
            <p:extLst>
              <p:ext uri="{D42A27DB-BD31-4B8C-83A1-F6EECF244321}">
                <p14:modId xmlns:p14="http://schemas.microsoft.com/office/powerpoint/2010/main" val="338923801"/>
              </p:ext>
            </p:extLst>
          </p:nvPr>
        </p:nvGraphicFramePr>
        <p:xfrm>
          <a:off x="969816" y="2323187"/>
          <a:ext cx="9490365" cy="2148840"/>
        </p:xfrm>
        <a:graphic>
          <a:graphicData uri="http://schemas.openxmlformats.org/drawingml/2006/table">
            <a:tbl>
              <a:tblPr firstRow="1" bandRow="1">
                <a:tableStyleId>{5C22544A-7EE6-4342-B048-85BDC9FD1C3A}</a:tableStyleId>
              </a:tblPr>
              <a:tblGrid>
                <a:gridCol w="1463335">
                  <a:extLst>
                    <a:ext uri="{9D8B030D-6E8A-4147-A177-3AD203B41FA5}">
                      <a16:colId xmlns:a16="http://schemas.microsoft.com/office/drawing/2014/main" val="131295175"/>
                    </a:ext>
                  </a:extLst>
                </a:gridCol>
                <a:gridCol w="1946377">
                  <a:extLst>
                    <a:ext uri="{9D8B030D-6E8A-4147-A177-3AD203B41FA5}">
                      <a16:colId xmlns:a16="http://schemas.microsoft.com/office/drawing/2014/main" val="3264765255"/>
                    </a:ext>
                  </a:extLst>
                </a:gridCol>
                <a:gridCol w="1960584">
                  <a:extLst>
                    <a:ext uri="{9D8B030D-6E8A-4147-A177-3AD203B41FA5}">
                      <a16:colId xmlns:a16="http://schemas.microsoft.com/office/drawing/2014/main" val="1090413305"/>
                    </a:ext>
                  </a:extLst>
                </a:gridCol>
                <a:gridCol w="1846927">
                  <a:extLst>
                    <a:ext uri="{9D8B030D-6E8A-4147-A177-3AD203B41FA5}">
                      <a16:colId xmlns:a16="http://schemas.microsoft.com/office/drawing/2014/main" val="576554768"/>
                    </a:ext>
                  </a:extLst>
                </a:gridCol>
                <a:gridCol w="994499">
                  <a:extLst>
                    <a:ext uri="{9D8B030D-6E8A-4147-A177-3AD203B41FA5}">
                      <a16:colId xmlns:a16="http://schemas.microsoft.com/office/drawing/2014/main" val="2372201108"/>
                    </a:ext>
                  </a:extLst>
                </a:gridCol>
                <a:gridCol w="1278643">
                  <a:extLst>
                    <a:ext uri="{9D8B030D-6E8A-4147-A177-3AD203B41FA5}">
                      <a16:colId xmlns:a16="http://schemas.microsoft.com/office/drawing/2014/main" val="3511598485"/>
                    </a:ext>
                  </a:extLst>
                </a:gridCol>
              </a:tblGrid>
              <a:tr h="638079">
                <a:tc>
                  <a:txBody>
                    <a:bodyPr/>
                    <a:lstStyle/>
                    <a:p>
                      <a:endParaRPr lang="en-US" dirty="0"/>
                    </a:p>
                  </a:txBody>
                  <a:tcPr/>
                </a:tc>
                <a:tc>
                  <a:txBody>
                    <a:bodyPr/>
                    <a:lstStyle/>
                    <a:p>
                      <a:r>
                        <a:rPr lang="ka-GE" dirty="0" smtClean="0"/>
                        <a:t>საფეხური/</a:t>
                      </a:r>
                    </a:p>
                    <a:p>
                      <a:r>
                        <a:rPr lang="ka-GE" dirty="0" smtClean="0"/>
                        <a:t>ცვლა</a:t>
                      </a:r>
                      <a:endParaRPr lang="en-US" dirty="0"/>
                    </a:p>
                  </a:txBody>
                  <a:tcPr/>
                </a:tc>
                <a:tc>
                  <a:txBody>
                    <a:bodyPr/>
                    <a:lstStyle/>
                    <a:p>
                      <a:r>
                        <a:rPr lang="ka-GE" dirty="0" smtClean="0"/>
                        <a:t>დაწყებითი - </a:t>
                      </a:r>
                      <a:r>
                        <a:rPr lang="en-US" dirty="0" smtClean="0"/>
                        <a:t>I-IV</a:t>
                      </a:r>
                      <a:endParaRPr lang="en-US" dirty="0"/>
                    </a:p>
                  </a:txBody>
                  <a:tcPr/>
                </a:tc>
                <a:tc>
                  <a:txBody>
                    <a:bodyPr/>
                    <a:lstStyle/>
                    <a:p>
                      <a:r>
                        <a:rPr lang="ka-GE" dirty="0" smtClean="0"/>
                        <a:t>დაწყებითი</a:t>
                      </a:r>
                      <a:r>
                        <a:rPr lang="ka-GE" baseline="0" dirty="0" smtClean="0"/>
                        <a:t> </a:t>
                      </a:r>
                      <a:r>
                        <a:rPr lang="en-US" baseline="0" dirty="0" smtClean="0"/>
                        <a:t>V-VI</a:t>
                      </a:r>
                      <a:endParaRPr lang="en-US" dirty="0"/>
                    </a:p>
                  </a:txBody>
                  <a:tcPr/>
                </a:tc>
                <a:tc>
                  <a:txBody>
                    <a:bodyPr/>
                    <a:lstStyle/>
                    <a:p>
                      <a:r>
                        <a:rPr lang="ka-GE" dirty="0" smtClean="0"/>
                        <a:t>საბაზო</a:t>
                      </a:r>
                      <a:endParaRPr lang="en-US" dirty="0"/>
                    </a:p>
                  </a:txBody>
                  <a:tcPr/>
                </a:tc>
                <a:tc>
                  <a:txBody>
                    <a:bodyPr/>
                    <a:lstStyle/>
                    <a:p>
                      <a:r>
                        <a:rPr lang="ka-GE" dirty="0" smtClean="0"/>
                        <a:t>საშუალო</a:t>
                      </a:r>
                      <a:endParaRPr lang="en-US" dirty="0"/>
                    </a:p>
                  </a:txBody>
                  <a:tcPr/>
                </a:tc>
                <a:extLst>
                  <a:ext uri="{0D108BD9-81ED-4DB2-BD59-A6C34878D82A}">
                    <a16:rowId xmlns:a16="http://schemas.microsoft.com/office/drawing/2014/main" val="976291471"/>
                  </a:ext>
                </a:extLst>
              </a:tr>
              <a:tr h="370840">
                <a:tc rowSpan="2">
                  <a:txBody>
                    <a:bodyPr/>
                    <a:lstStyle/>
                    <a:p>
                      <a:r>
                        <a:rPr lang="ka-GE" dirty="0" smtClean="0"/>
                        <a:t>ვარიანტი </a:t>
                      </a:r>
                      <a:r>
                        <a:rPr lang="en-US" dirty="0" smtClean="0"/>
                        <a:t>I</a:t>
                      </a:r>
                      <a:endParaRPr lang="en-US" dirty="0"/>
                    </a:p>
                  </a:txBody>
                  <a:tcPr/>
                </a:tc>
                <a:tc>
                  <a:txBody>
                    <a:bodyPr/>
                    <a:lstStyle/>
                    <a:p>
                      <a:r>
                        <a:rPr lang="ka-GE" dirty="0" smtClean="0"/>
                        <a:t>დილის ცვლა</a:t>
                      </a:r>
                      <a:endParaRPr lang="en-US" dirty="0"/>
                    </a:p>
                  </a:txBody>
                  <a:tcPr/>
                </a:tc>
                <a:tc>
                  <a:txBody>
                    <a:bodyPr/>
                    <a:lstStyle/>
                    <a:p>
                      <a:r>
                        <a:rPr lang="ka-GE" sz="2000" b="1" dirty="0" smtClean="0"/>
                        <a:t>√</a:t>
                      </a:r>
                      <a:endParaRPr lang="en-US" sz="2000" b="1" dirty="0"/>
                    </a:p>
                  </a:txBody>
                  <a:tcPr/>
                </a:tc>
                <a:tc>
                  <a:txBody>
                    <a:bodyPr/>
                    <a:lstStyle/>
                    <a:p>
                      <a:r>
                        <a:rPr lang="ka-GE" sz="1800" b="1" dirty="0" smtClean="0"/>
                        <a:t>√</a:t>
                      </a:r>
                      <a:endParaRPr lang="en-US" sz="1800" b="1"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2801680310"/>
                  </a:ext>
                </a:extLst>
              </a:tr>
              <a:tr h="370840">
                <a:tc vMerge="1">
                  <a:txBody>
                    <a:bodyPr/>
                    <a:lstStyle/>
                    <a:p>
                      <a:endParaRPr lang="en-US" dirty="0"/>
                    </a:p>
                  </a:txBody>
                  <a:tcPr/>
                </a:tc>
                <a:tc>
                  <a:txBody>
                    <a:bodyPr/>
                    <a:lstStyle/>
                    <a:p>
                      <a:r>
                        <a:rPr lang="ka-GE" dirty="0" smtClean="0"/>
                        <a:t>შუადღის ცვლა</a:t>
                      </a:r>
                      <a:endParaRPr lang="en-US" dirty="0"/>
                    </a:p>
                  </a:txBody>
                  <a:tcPr/>
                </a:tc>
                <a:tc>
                  <a:txBody>
                    <a:bodyPr/>
                    <a:lstStyle/>
                    <a:p>
                      <a:endParaRPr lang="en-US"/>
                    </a:p>
                  </a:txBody>
                  <a:tcPr/>
                </a:tc>
                <a:tc>
                  <a:txBody>
                    <a:bodyPr/>
                    <a:lstStyle/>
                    <a:p>
                      <a:endParaRPr lang="en-US"/>
                    </a:p>
                  </a:txBody>
                  <a:tcPr/>
                </a:tc>
                <a:tc>
                  <a:txBody>
                    <a:bodyPr/>
                    <a:lstStyle/>
                    <a:p>
                      <a:r>
                        <a:rPr lang="ka-GE" sz="1800" b="1" dirty="0" smtClean="0"/>
                        <a:t>√</a:t>
                      </a:r>
                      <a:endParaRPr lang="en-US" sz="1800" b="1" dirty="0"/>
                    </a:p>
                  </a:txBody>
                  <a:tcPr/>
                </a:tc>
                <a:tc>
                  <a:txBody>
                    <a:bodyPr/>
                    <a:lstStyle/>
                    <a:p>
                      <a:r>
                        <a:rPr lang="ka-GE" sz="1800" b="1" dirty="0" smtClean="0"/>
                        <a:t>√</a:t>
                      </a:r>
                      <a:endParaRPr lang="en-US" sz="1800" b="1" dirty="0"/>
                    </a:p>
                  </a:txBody>
                  <a:tcPr/>
                </a:tc>
                <a:extLst>
                  <a:ext uri="{0D108BD9-81ED-4DB2-BD59-A6C34878D82A}">
                    <a16:rowId xmlns:a16="http://schemas.microsoft.com/office/drawing/2014/main" val="2647130370"/>
                  </a:ext>
                </a:extLst>
              </a:tr>
              <a:tr h="370840">
                <a:tc rowSpan="2">
                  <a:txBody>
                    <a:bodyPr/>
                    <a:lstStyle/>
                    <a:p>
                      <a:r>
                        <a:rPr lang="ka-GE" dirty="0" smtClean="0"/>
                        <a:t>ვარიანტი</a:t>
                      </a:r>
                      <a:r>
                        <a:rPr lang="ka-GE" baseline="0" dirty="0" smtClean="0"/>
                        <a:t> </a:t>
                      </a:r>
                      <a:r>
                        <a:rPr lang="en-US" baseline="0" dirty="0" smtClean="0"/>
                        <a:t>II</a:t>
                      </a:r>
                      <a:endParaRPr lang="en-US" dirty="0"/>
                    </a:p>
                  </a:txBody>
                  <a:tcPr/>
                </a:tc>
                <a:tc>
                  <a:txBody>
                    <a:bodyPr/>
                    <a:lstStyle/>
                    <a:p>
                      <a:r>
                        <a:rPr lang="ka-GE" dirty="0" smtClean="0"/>
                        <a:t>დილის ცვლა</a:t>
                      </a:r>
                      <a:endParaRPr lang="en-US" dirty="0"/>
                    </a:p>
                  </a:txBody>
                  <a:tcPr/>
                </a:tc>
                <a:tc>
                  <a:txBody>
                    <a:bodyPr/>
                    <a:lstStyle/>
                    <a:p>
                      <a:r>
                        <a:rPr lang="ka-GE" sz="1800" b="1" dirty="0" smtClean="0"/>
                        <a:t>√</a:t>
                      </a:r>
                      <a:endParaRPr lang="en-US" sz="1800" b="1" dirty="0"/>
                    </a:p>
                  </a:txBody>
                  <a:tcPr/>
                </a:tc>
                <a:tc>
                  <a:txBody>
                    <a:bodyPr/>
                    <a:lstStyle/>
                    <a:p>
                      <a:endParaRPr lang="en-US"/>
                    </a:p>
                  </a:txBody>
                  <a:tcPr/>
                </a:tc>
                <a:tc>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a-GE" sz="1800" b="1" dirty="0" smtClean="0"/>
                        <a:t>√</a:t>
                      </a:r>
                      <a:endParaRPr lang="en-US" sz="1800" b="1" dirty="0" smtClean="0"/>
                    </a:p>
                  </a:txBody>
                  <a:tcPr/>
                </a:tc>
                <a:extLst>
                  <a:ext uri="{0D108BD9-81ED-4DB2-BD59-A6C34878D82A}">
                    <a16:rowId xmlns:a16="http://schemas.microsoft.com/office/drawing/2014/main" val="1766190634"/>
                  </a:ext>
                </a:extLst>
              </a:tr>
              <a:tr h="370840">
                <a:tc vMerge="1">
                  <a:txBody>
                    <a:bodyPr/>
                    <a:lstStyle/>
                    <a:p>
                      <a:endParaRPr lang="en-US" dirty="0"/>
                    </a:p>
                  </a:txBody>
                  <a:tcPr/>
                </a:tc>
                <a:tc>
                  <a:txBody>
                    <a:bodyPr/>
                    <a:lstStyle/>
                    <a:p>
                      <a:r>
                        <a:rPr lang="ka-GE" dirty="0" smtClean="0"/>
                        <a:t>შუადღის ცვლა</a:t>
                      </a:r>
                      <a:endParaRPr lang="en-US" dirty="0"/>
                    </a:p>
                  </a:txBody>
                  <a:tcPr/>
                </a:tc>
                <a:tc>
                  <a:txBody>
                    <a:bodyPr/>
                    <a:lstStyle/>
                    <a:p>
                      <a:endParaRPr lang="en-US" dirty="0"/>
                    </a:p>
                  </a:txBody>
                  <a:tcPr/>
                </a:tc>
                <a:tc>
                  <a:txBody>
                    <a:bodyPr/>
                    <a:lstStyle/>
                    <a:p>
                      <a:r>
                        <a:rPr lang="ka-GE" sz="1800" b="1" dirty="0" smtClean="0"/>
                        <a:t>√</a:t>
                      </a:r>
                      <a:endParaRPr lang="en-US" sz="1800" b="1" dirty="0"/>
                    </a:p>
                  </a:txBody>
                  <a:tcPr/>
                </a:tc>
                <a:tc>
                  <a:txBody>
                    <a:bodyPr/>
                    <a:lstStyle/>
                    <a:p>
                      <a:r>
                        <a:rPr lang="ka-GE" sz="1800" b="1" dirty="0" smtClean="0"/>
                        <a:t>√</a:t>
                      </a:r>
                      <a:endParaRPr lang="en-US" sz="1800" b="1" dirty="0"/>
                    </a:p>
                  </a:txBody>
                  <a:tcPr/>
                </a:tc>
                <a:tc>
                  <a:txBody>
                    <a:bodyPr/>
                    <a:lstStyle/>
                    <a:p>
                      <a:endParaRPr lang="en-US" dirty="0"/>
                    </a:p>
                  </a:txBody>
                  <a:tcPr/>
                </a:tc>
                <a:extLst>
                  <a:ext uri="{0D108BD9-81ED-4DB2-BD59-A6C34878D82A}">
                    <a16:rowId xmlns:a16="http://schemas.microsoft.com/office/drawing/2014/main" val="4276290784"/>
                  </a:ext>
                </a:extLst>
              </a:tr>
            </a:tbl>
          </a:graphicData>
        </a:graphic>
      </p:graphicFrame>
      <p:sp>
        <p:nvSpPr>
          <p:cNvPr id="6" name="TextBox 5"/>
          <p:cNvSpPr txBox="1"/>
          <p:nvPr/>
        </p:nvSpPr>
        <p:spPr>
          <a:xfrm>
            <a:off x="969816" y="1450124"/>
            <a:ext cx="8246375" cy="707886"/>
          </a:xfrm>
          <a:prstGeom prst="rect">
            <a:avLst/>
          </a:prstGeom>
          <a:noFill/>
          <a:ln>
            <a:solidFill>
              <a:schemeClr val="accent1"/>
            </a:solidFill>
          </a:ln>
        </p:spPr>
        <p:txBody>
          <a:bodyPr wrap="square" rtlCol="0">
            <a:spAutoFit/>
          </a:bodyPr>
          <a:lstStyle/>
          <a:p>
            <a:r>
              <a:rPr lang="ka-GE" sz="2000" dirty="0" smtClean="0"/>
              <a:t>შესაძლოა ერთცვლიანი სკოლები გადავიდნენ 2 ცვლაზე და სხვადასხვა საფეხურის მოსწავლეებმა იარონ ცვლების მიხედვით</a:t>
            </a:r>
            <a:endParaRPr lang="en-US" sz="2000" dirty="0"/>
          </a:p>
        </p:txBody>
      </p:sp>
    </p:spTree>
    <p:extLst>
      <p:ext uri="{BB962C8B-B14F-4D97-AF65-F5344CB8AC3E}">
        <p14:creationId xmlns:p14="http://schemas.microsoft.com/office/powerpoint/2010/main" val="2914361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noAutofit/>
          </a:bodyPr>
          <a:lstStyle/>
          <a:p>
            <a:r>
              <a:rPr lang="ka-GE" sz="2800" b="1" dirty="0" smtClean="0"/>
              <a:t>ვარიანტები</a:t>
            </a:r>
            <a:endParaRPr lang="en-US" sz="2800" b="1" dirty="0"/>
          </a:p>
        </p:txBody>
      </p:sp>
      <p:graphicFrame>
        <p:nvGraphicFramePr>
          <p:cNvPr id="4" name="Table 3"/>
          <p:cNvGraphicFramePr>
            <a:graphicFrameLocks noGrp="1"/>
          </p:cNvGraphicFramePr>
          <p:nvPr>
            <p:extLst>
              <p:ext uri="{D42A27DB-BD31-4B8C-83A1-F6EECF244321}">
                <p14:modId xmlns:p14="http://schemas.microsoft.com/office/powerpoint/2010/main" val="1191189499"/>
              </p:ext>
            </p:extLst>
          </p:nvPr>
        </p:nvGraphicFramePr>
        <p:xfrm>
          <a:off x="969814" y="2575851"/>
          <a:ext cx="10383986" cy="2128496"/>
        </p:xfrm>
        <a:graphic>
          <a:graphicData uri="http://schemas.openxmlformats.org/drawingml/2006/table">
            <a:tbl>
              <a:tblPr firstRow="1" bandRow="1">
                <a:tableStyleId>{5C22544A-7EE6-4342-B048-85BDC9FD1C3A}</a:tableStyleId>
              </a:tblPr>
              <a:tblGrid>
                <a:gridCol w="1432192">
                  <a:extLst>
                    <a:ext uri="{9D8B030D-6E8A-4147-A177-3AD203B41FA5}">
                      <a16:colId xmlns:a16="http://schemas.microsoft.com/office/drawing/2014/main" val="3264765255"/>
                    </a:ext>
                  </a:extLst>
                </a:gridCol>
                <a:gridCol w="1269242">
                  <a:extLst>
                    <a:ext uri="{9D8B030D-6E8A-4147-A177-3AD203B41FA5}">
                      <a16:colId xmlns:a16="http://schemas.microsoft.com/office/drawing/2014/main" val="1090413305"/>
                    </a:ext>
                  </a:extLst>
                </a:gridCol>
                <a:gridCol w="1937982">
                  <a:extLst>
                    <a:ext uri="{9D8B030D-6E8A-4147-A177-3AD203B41FA5}">
                      <a16:colId xmlns:a16="http://schemas.microsoft.com/office/drawing/2014/main" val="576554768"/>
                    </a:ext>
                  </a:extLst>
                </a:gridCol>
                <a:gridCol w="1924334">
                  <a:extLst>
                    <a:ext uri="{9D8B030D-6E8A-4147-A177-3AD203B41FA5}">
                      <a16:colId xmlns:a16="http://schemas.microsoft.com/office/drawing/2014/main" val="2372201108"/>
                    </a:ext>
                  </a:extLst>
                </a:gridCol>
                <a:gridCol w="1924335">
                  <a:extLst>
                    <a:ext uri="{9D8B030D-6E8A-4147-A177-3AD203B41FA5}">
                      <a16:colId xmlns:a16="http://schemas.microsoft.com/office/drawing/2014/main" val="3511598485"/>
                    </a:ext>
                  </a:extLst>
                </a:gridCol>
                <a:gridCol w="1895901">
                  <a:extLst>
                    <a:ext uri="{9D8B030D-6E8A-4147-A177-3AD203B41FA5}">
                      <a16:colId xmlns:a16="http://schemas.microsoft.com/office/drawing/2014/main" val="1667807446"/>
                    </a:ext>
                  </a:extLst>
                </a:gridCol>
              </a:tblGrid>
              <a:tr h="766259">
                <a:tc>
                  <a:txBody>
                    <a:bodyPr/>
                    <a:lstStyle/>
                    <a:p>
                      <a:r>
                        <a:rPr lang="ka-GE" dirty="0" smtClean="0"/>
                        <a:t>დღე/</a:t>
                      </a:r>
                      <a:r>
                        <a:rPr lang="ka-GE" baseline="0" dirty="0" smtClean="0"/>
                        <a:t> </a:t>
                      </a:r>
                      <a:r>
                        <a:rPr lang="ka-GE" dirty="0" smtClean="0"/>
                        <a:t>საფეხური</a:t>
                      </a:r>
                    </a:p>
                  </a:txBody>
                  <a:tcPr/>
                </a:tc>
                <a:tc>
                  <a:txBody>
                    <a:bodyPr/>
                    <a:lstStyle/>
                    <a:p>
                      <a:r>
                        <a:rPr lang="ka-GE" dirty="0" smtClean="0"/>
                        <a:t>ორშაბათი</a:t>
                      </a:r>
                      <a:endParaRPr lang="en-US" dirty="0"/>
                    </a:p>
                  </a:txBody>
                  <a:tcPr/>
                </a:tc>
                <a:tc>
                  <a:txBody>
                    <a:bodyPr/>
                    <a:lstStyle/>
                    <a:p>
                      <a:r>
                        <a:rPr lang="ka-GE" dirty="0" smtClean="0"/>
                        <a:t>სამშაბათი</a:t>
                      </a:r>
                      <a:endParaRPr lang="en-US" dirty="0"/>
                    </a:p>
                  </a:txBody>
                  <a:tcPr/>
                </a:tc>
                <a:tc>
                  <a:txBody>
                    <a:bodyPr/>
                    <a:lstStyle/>
                    <a:p>
                      <a:r>
                        <a:rPr lang="ka-GE" dirty="0" smtClean="0"/>
                        <a:t>ოთხშაბათი</a:t>
                      </a:r>
                      <a:endParaRPr lang="en-US" dirty="0"/>
                    </a:p>
                  </a:txBody>
                  <a:tcPr/>
                </a:tc>
                <a:tc>
                  <a:txBody>
                    <a:bodyPr/>
                    <a:lstStyle/>
                    <a:p>
                      <a:r>
                        <a:rPr lang="ka-GE" dirty="0" smtClean="0"/>
                        <a:t>ხუთშაბათი</a:t>
                      </a:r>
                      <a:endParaRPr lang="en-US" dirty="0"/>
                    </a:p>
                  </a:txBody>
                  <a:tcPr/>
                </a:tc>
                <a:tc>
                  <a:txBody>
                    <a:bodyPr/>
                    <a:lstStyle/>
                    <a:p>
                      <a:r>
                        <a:rPr lang="ka-GE" dirty="0" smtClean="0"/>
                        <a:t>პარასკევი</a:t>
                      </a:r>
                      <a:endParaRPr lang="en-US" dirty="0"/>
                    </a:p>
                  </a:txBody>
                  <a:tcPr/>
                </a:tc>
                <a:extLst>
                  <a:ext uri="{0D108BD9-81ED-4DB2-BD59-A6C34878D82A}">
                    <a16:rowId xmlns:a16="http://schemas.microsoft.com/office/drawing/2014/main" val="976291471"/>
                  </a:ext>
                </a:extLst>
              </a:tr>
              <a:tr h="474351">
                <a:tc>
                  <a:txBody>
                    <a:bodyPr/>
                    <a:lstStyle/>
                    <a:p>
                      <a:r>
                        <a:rPr lang="ka-GE" dirty="0" smtClean="0"/>
                        <a:t>დაწყებითი</a:t>
                      </a:r>
                      <a:endParaRPr lang="en-US" dirty="0"/>
                    </a:p>
                  </a:txBody>
                  <a:tcPr/>
                </a:tc>
                <a:tc>
                  <a:txBody>
                    <a:bodyPr/>
                    <a:lstStyle/>
                    <a:p>
                      <a:r>
                        <a:rPr lang="ka-GE" sz="2000" b="1" dirty="0" smtClean="0"/>
                        <a:t>√</a:t>
                      </a:r>
                      <a:endParaRPr lang="en-US" sz="2000" b="1" dirty="0"/>
                    </a:p>
                  </a:txBody>
                  <a:tcPr/>
                </a:tc>
                <a:tc>
                  <a:txBody>
                    <a:bodyPr/>
                    <a:lstStyle/>
                    <a:p>
                      <a:r>
                        <a:rPr lang="ka-GE" sz="1800" b="1" dirty="0" smtClean="0"/>
                        <a:t>√</a:t>
                      </a:r>
                      <a:endParaRPr lang="en-US" sz="1800" b="1" dirty="0"/>
                    </a:p>
                  </a:txBody>
                  <a:tcPr/>
                </a:tc>
                <a:tc>
                  <a:txBody>
                    <a:bodyPr/>
                    <a:lstStyle/>
                    <a:p>
                      <a:r>
                        <a:rPr lang="ka-GE" dirty="0" smtClean="0"/>
                        <a:t>დისტანციურად</a:t>
                      </a:r>
                      <a:endParaRPr lang="en-US" dirty="0"/>
                    </a:p>
                  </a:txBody>
                  <a:tcPr/>
                </a:tc>
                <a:tc>
                  <a:txBody>
                    <a:bodyPr/>
                    <a:lstStyle/>
                    <a:p>
                      <a:r>
                        <a:rPr lang="ka-GE" sz="1800" b="1" dirty="0" smtClean="0"/>
                        <a:t>√</a:t>
                      </a:r>
                      <a:endParaRPr lang="en-US" sz="1800" b="1" dirty="0"/>
                    </a:p>
                  </a:txBody>
                  <a:tcPr/>
                </a:tc>
                <a:tc>
                  <a:txBody>
                    <a:bodyPr/>
                    <a:lstStyle/>
                    <a:p>
                      <a:r>
                        <a:rPr lang="ka-GE" sz="1800" b="1" dirty="0" smtClean="0"/>
                        <a:t>√</a:t>
                      </a:r>
                      <a:endParaRPr lang="en-US" sz="1800" b="1" dirty="0"/>
                    </a:p>
                  </a:txBody>
                  <a:tcPr/>
                </a:tc>
                <a:extLst>
                  <a:ext uri="{0D108BD9-81ED-4DB2-BD59-A6C34878D82A}">
                    <a16:rowId xmlns:a16="http://schemas.microsoft.com/office/drawing/2014/main" val="2801680310"/>
                  </a:ext>
                </a:extLst>
              </a:tr>
              <a:tr h="443943">
                <a:tc>
                  <a:txBody>
                    <a:bodyPr/>
                    <a:lstStyle/>
                    <a:p>
                      <a:r>
                        <a:rPr lang="ka-GE" dirty="0" smtClean="0"/>
                        <a:t>საბაზო</a:t>
                      </a:r>
                      <a:endParaRPr lang="en-US" dirty="0"/>
                    </a:p>
                  </a:txBody>
                  <a:tcPr/>
                </a:tc>
                <a:tc>
                  <a:txBody>
                    <a:bodyPr/>
                    <a:lstStyle/>
                    <a:p>
                      <a:r>
                        <a:rPr lang="ka-GE" sz="1800" b="1" dirty="0" smtClean="0"/>
                        <a:t>√</a:t>
                      </a:r>
                      <a:endParaRPr lang="en-US" sz="1800" b="1" dirty="0"/>
                    </a:p>
                  </a:txBody>
                  <a:tcPr/>
                </a:tc>
                <a:tc>
                  <a:txBody>
                    <a:bodyPr/>
                    <a:lstStyle/>
                    <a:p>
                      <a:r>
                        <a:rPr lang="ka-GE" dirty="0" smtClean="0"/>
                        <a:t>დისტანციურად</a:t>
                      </a:r>
                      <a:endParaRPr lang="en-US" sz="1800" b="1" dirty="0"/>
                    </a:p>
                  </a:txBody>
                  <a:tcPr/>
                </a:tc>
                <a:tc>
                  <a:txBody>
                    <a:bodyPr/>
                    <a:lstStyle/>
                    <a:p>
                      <a:r>
                        <a:rPr lang="ka-GE" sz="1800" b="1" dirty="0" smtClean="0"/>
                        <a:t>√</a:t>
                      </a:r>
                      <a:endParaRPr lang="en-US" sz="1800" b="1" dirty="0"/>
                    </a:p>
                  </a:txBody>
                  <a:tcPr/>
                </a:tc>
                <a:tc>
                  <a:txBody>
                    <a:bodyPr/>
                    <a:lstStyle/>
                    <a:p>
                      <a:r>
                        <a:rPr lang="ka-GE" dirty="0" smtClean="0"/>
                        <a:t>დისტანციურად</a:t>
                      </a:r>
                      <a:endParaRPr lang="en-US" sz="1800" b="1" dirty="0"/>
                    </a:p>
                  </a:txBody>
                  <a:tcPr/>
                </a:tc>
                <a:tc>
                  <a:txBody>
                    <a:bodyPr/>
                    <a:lstStyle/>
                    <a:p>
                      <a:r>
                        <a:rPr lang="ka-GE" sz="1800" b="1" dirty="0" smtClean="0"/>
                        <a:t>√</a:t>
                      </a:r>
                      <a:endParaRPr lang="en-US" sz="1800" b="1" dirty="0"/>
                    </a:p>
                  </a:txBody>
                  <a:tcPr/>
                </a:tc>
                <a:extLst>
                  <a:ext uri="{0D108BD9-81ED-4DB2-BD59-A6C34878D82A}">
                    <a16:rowId xmlns:a16="http://schemas.microsoft.com/office/drawing/2014/main" val="2647130370"/>
                  </a:ext>
                </a:extLst>
              </a:tr>
              <a:tr h="443943">
                <a:tc>
                  <a:txBody>
                    <a:bodyPr/>
                    <a:lstStyle/>
                    <a:p>
                      <a:r>
                        <a:rPr lang="ka-GE" dirty="0" smtClean="0"/>
                        <a:t>საშუალო</a:t>
                      </a:r>
                      <a:endParaRPr lang="en-US" dirty="0"/>
                    </a:p>
                  </a:txBody>
                  <a:tcPr/>
                </a:tc>
                <a:tc>
                  <a:txBody>
                    <a:bodyPr/>
                    <a:lstStyle/>
                    <a:p>
                      <a:r>
                        <a:rPr lang="ka-GE" sz="1800" b="1" dirty="0" smtClean="0"/>
                        <a:t>√</a:t>
                      </a:r>
                      <a:endParaRPr lang="en-US" sz="1800" b="1" dirty="0"/>
                    </a:p>
                  </a:txBody>
                  <a:tcPr/>
                </a:tc>
                <a:tc>
                  <a:txBody>
                    <a:bodyPr/>
                    <a:lstStyle/>
                    <a:p>
                      <a:r>
                        <a:rPr lang="ka-GE" dirty="0" smtClean="0"/>
                        <a:t>დისტანციურად</a:t>
                      </a:r>
                      <a:endParaRPr lang="en-US" dirty="0"/>
                    </a:p>
                  </a:txBody>
                  <a:tcPr/>
                </a:tc>
                <a:tc>
                  <a:txBody>
                    <a:bodyPr/>
                    <a:lstStyle/>
                    <a:p>
                      <a:r>
                        <a:rPr lang="ka-GE" dirty="0" smtClean="0"/>
                        <a:t>დისტანციურად</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a-GE" sz="1800" b="1" dirty="0" smtClean="0"/>
                        <a:t>√</a:t>
                      </a:r>
                      <a:endParaRPr lang="en-US" sz="1800" b="1"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a-GE" dirty="0" smtClean="0"/>
                        <a:t>დისტანციურად</a:t>
                      </a:r>
                      <a:endParaRPr lang="en-US" sz="1800" b="1" dirty="0" smtClean="0"/>
                    </a:p>
                  </a:txBody>
                  <a:tcPr/>
                </a:tc>
                <a:extLst>
                  <a:ext uri="{0D108BD9-81ED-4DB2-BD59-A6C34878D82A}">
                    <a16:rowId xmlns:a16="http://schemas.microsoft.com/office/drawing/2014/main" val="1766190634"/>
                  </a:ext>
                </a:extLst>
              </a:tr>
            </a:tbl>
          </a:graphicData>
        </a:graphic>
      </p:graphicFrame>
      <p:sp>
        <p:nvSpPr>
          <p:cNvPr id="5" name="TextBox 4"/>
          <p:cNvSpPr txBox="1"/>
          <p:nvPr/>
        </p:nvSpPr>
        <p:spPr>
          <a:xfrm>
            <a:off x="969814" y="1482027"/>
            <a:ext cx="8246375" cy="830997"/>
          </a:xfrm>
          <a:prstGeom prst="rect">
            <a:avLst/>
          </a:prstGeom>
          <a:noFill/>
          <a:ln>
            <a:solidFill>
              <a:schemeClr val="accent1"/>
            </a:solidFill>
          </a:ln>
        </p:spPr>
        <p:txBody>
          <a:bodyPr wrap="square" rtlCol="0">
            <a:spAutoFit/>
          </a:bodyPr>
          <a:lstStyle/>
          <a:p>
            <a:r>
              <a:rPr lang="ka-GE" sz="2400" dirty="0" smtClean="0"/>
              <a:t>შესაძლოა სხვადასხვა საფეხურის მოსწავლეებმა იარონ დღეების მონაცვლეობით</a:t>
            </a:r>
            <a:endParaRPr lang="en-US" sz="2400" dirty="0"/>
          </a:p>
        </p:txBody>
      </p:sp>
    </p:spTree>
    <p:extLst>
      <p:ext uri="{BB962C8B-B14F-4D97-AF65-F5344CB8AC3E}">
        <p14:creationId xmlns:p14="http://schemas.microsoft.com/office/powerpoint/2010/main" val="3212411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2105"/>
          </a:xfrm>
        </p:spPr>
        <p:txBody>
          <a:bodyPr>
            <a:normAutofit/>
          </a:bodyPr>
          <a:lstStyle/>
          <a:p>
            <a:r>
              <a:rPr lang="ka-GE" sz="3200" b="1" dirty="0" smtClean="0"/>
              <a:t>ვარიანტები</a:t>
            </a:r>
            <a:endParaRPr lang="en-US" sz="3200" b="1" dirty="0"/>
          </a:p>
        </p:txBody>
      </p:sp>
      <p:graphicFrame>
        <p:nvGraphicFramePr>
          <p:cNvPr id="4" name="Table 3"/>
          <p:cNvGraphicFramePr>
            <a:graphicFrameLocks noGrp="1"/>
          </p:cNvGraphicFramePr>
          <p:nvPr>
            <p:extLst>
              <p:ext uri="{D42A27DB-BD31-4B8C-83A1-F6EECF244321}">
                <p14:modId xmlns:p14="http://schemas.microsoft.com/office/powerpoint/2010/main" val="2867850290"/>
              </p:ext>
            </p:extLst>
          </p:nvPr>
        </p:nvGraphicFramePr>
        <p:xfrm>
          <a:off x="736978" y="2620368"/>
          <a:ext cx="10358650" cy="2825088"/>
        </p:xfrm>
        <a:graphic>
          <a:graphicData uri="http://schemas.openxmlformats.org/drawingml/2006/table">
            <a:tbl>
              <a:tblPr firstRow="1" firstCol="1" bandRow="1">
                <a:tableStyleId>{5C22544A-7EE6-4342-B048-85BDC9FD1C3A}</a:tableStyleId>
              </a:tblPr>
              <a:tblGrid>
                <a:gridCol w="1528550">
                  <a:extLst>
                    <a:ext uri="{9D8B030D-6E8A-4147-A177-3AD203B41FA5}">
                      <a16:colId xmlns:a16="http://schemas.microsoft.com/office/drawing/2014/main" val="3872369878"/>
                    </a:ext>
                  </a:extLst>
                </a:gridCol>
                <a:gridCol w="1828800">
                  <a:extLst>
                    <a:ext uri="{9D8B030D-6E8A-4147-A177-3AD203B41FA5}">
                      <a16:colId xmlns:a16="http://schemas.microsoft.com/office/drawing/2014/main" val="3210022085"/>
                    </a:ext>
                  </a:extLst>
                </a:gridCol>
                <a:gridCol w="1596788">
                  <a:extLst>
                    <a:ext uri="{9D8B030D-6E8A-4147-A177-3AD203B41FA5}">
                      <a16:colId xmlns:a16="http://schemas.microsoft.com/office/drawing/2014/main" val="4060641633"/>
                    </a:ext>
                  </a:extLst>
                </a:gridCol>
                <a:gridCol w="1801505">
                  <a:extLst>
                    <a:ext uri="{9D8B030D-6E8A-4147-A177-3AD203B41FA5}">
                      <a16:colId xmlns:a16="http://schemas.microsoft.com/office/drawing/2014/main" val="2465827272"/>
                    </a:ext>
                  </a:extLst>
                </a:gridCol>
                <a:gridCol w="1833188">
                  <a:extLst>
                    <a:ext uri="{9D8B030D-6E8A-4147-A177-3AD203B41FA5}">
                      <a16:colId xmlns:a16="http://schemas.microsoft.com/office/drawing/2014/main" val="1398540655"/>
                    </a:ext>
                  </a:extLst>
                </a:gridCol>
                <a:gridCol w="1769819">
                  <a:extLst>
                    <a:ext uri="{9D8B030D-6E8A-4147-A177-3AD203B41FA5}">
                      <a16:colId xmlns:a16="http://schemas.microsoft.com/office/drawing/2014/main" val="1547409965"/>
                    </a:ext>
                  </a:extLst>
                </a:gridCol>
              </a:tblGrid>
              <a:tr h="470848">
                <a:tc>
                  <a:txBody>
                    <a:bodyPr/>
                    <a:lstStyle/>
                    <a:p>
                      <a:pPr>
                        <a:lnSpc>
                          <a:spcPct val="107000"/>
                        </a:lnSpc>
                        <a:spcAft>
                          <a:spcPts val="0"/>
                        </a:spcAft>
                      </a:pPr>
                      <a:r>
                        <a:rPr lang="ka-GE" sz="24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a-GE" sz="2400">
                          <a:effectLst/>
                        </a:rPr>
                        <a:t>ორშაბათი</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a-GE" sz="2400">
                          <a:effectLst/>
                        </a:rPr>
                        <a:t>სამშაბათი</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a-GE" sz="2400">
                          <a:effectLst/>
                        </a:rPr>
                        <a:t>ოთხშაბათი</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a-GE" sz="2400">
                          <a:effectLst/>
                        </a:rPr>
                        <a:t>ხუთშაბათი</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a-GE" sz="2400">
                          <a:effectLst/>
                        </a:rPr>
                        <a:t>პარასკევი</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52691958"/>
                  </a:ext>
                </a:extLst>
              </a:tr>
              <a:tr h="470848">
                <a:tc>
                  <a:txBody>
                    <a:bodyPr/>
                    <a:lstStyle/>
                    <a:p>
                      <a:pPr>
                        <a:lnSpc>
                          <a:spcPct val="107000"/>
                        </a:lnSpc>
                        <a:spcAft>
                          <a:spcPts val="0"/>
                        </a:spcAft>
                      </a:pPr>
                      <a:r>
                        <a:rPr lang="en-US" sz="2400">
                          <a:effectLst/>
                        </a:rPr>
                        <a:t>I </a:t>
                      </a:r>
                      <a:r>
                        <a:rPr lang="ka-GE" sz="2400">
                          <a:effectLst/>
                        </a:rPr>
                        <a:t>კვირა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extLst>
                  <a:ext uri="{0D108BD9-81ED-4DB2-BD59-A6C34878D82A}">
                    <a16:rowId xmlns:a16="http://schemas.microsoft.com/office/drawing/2014/main" val="4104236367"/>
                  </a:ext>
                </a:extLst>
              </a:tr>
              <a:tr h="470848">
                <a:tc>
                  <a:txBody>
                    <a:bodyPr/>
                    <a:lstStyle/>
                    <a:p>
                      <a:pPr>
                        <a:lnSpc>
                          <a:spcPct val="107000"/>
                        </a:lnSpc>
                        <a:spcAft>
                          <a:spcPts val="0"/>
                        </a:spcAft>
                      </a:pPr>
                      <a:r>
                        <a:rPr lang="en-US" sz="2400">
                          <a:effectLst/>
                        </a:rPr>
                        <a:t>II </a:t>
                      </a:r>
                      <a:r>
                        <a:rPr lang="ka-GE" sz="2400">
                          <a:effectLst/>
                        </a:rPr>
                        <a:t>კვირა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6224488"/>
                  </a:ext>
                </a:extLst>
              </a:tr>
              <a:tr h="470848">
                <a:tc>
                  <a:txBody>
                    <a:bodyPr/>
                    <a:lstStyle/>
                    <a:p>
                      <a:pPr>
                        <a:lnSpc>
                          <a:spcPct val="107000"/>
                        </a:lnSpc>
                        <a:spcAft>
                          <a:spcPts val="0"/>
                        </a:spcAft>
                      </a:pPr>
                      <a:r>
                        <a:rPr lang="en-US" sz="2400">
                          <a:effectLst/>
                        </a:rPr>
                        <a:t>III </a:t>
                      </a:r>
                      <a:r>
                        <a:rPr lang="ka-GE" sz="2400">
                          <a:effectLst/>
                        </a:rPr>
                        <a:t>კვირა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extLst>
                  <a:ext uri="{0D108BD9-81ED-4DB2-BD59-A6C34878D82A}">
                    <a16:rowId xmlns:a16="http://schemas.microsoft.com/office/drawing/2014/main" val="202260894"/>
                  </a:ext>
                </a:extLst>
              </a:tr>
              <a:tr h="470848">
                <a:tc>
                  <a:txBody>
                    <a:bodyPr/>
                    <a:lstStyle/>
                    <a:p>
                      <a:pPr>
                        <a:lnSpc>
                          <a:spcPct val="107000"/>
                        </a:lnSpc>
                        <a:spcAft>
                          <a:spcPts val="0"/>
                        </a:spcAft>
                      </a:pPr>
                      <a:r>
                        <a:rPr lang="en-US" sz="2400">
                          <a:effectLst/>
                        </a:rPr>
                        <a:t>IV </a:t>
                      </a:r>
                      <a:r>
                        <a:rPr lang="ka-GE" sz="2400">
                          <a:effectLst/>
                        </a:rPr>
                        <a:t>კვირა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5674698"/>
                  </a:ext>
                </a:extLst>
              </a:tr>
              <a:tr h="470848">
                <a:tc>
                  <a:txBody>
                    <a:bodyPr/>
                    <a:lstStyle/>
                    <a:p>
                      <a:pPr>
                        <a:lnSpc>
                          <a:spcPct val="107000"/>
                        </a:lnSpc>
                        <a:spcAft>
                          <a:spcPts val="0"/>
                        </a:spcAft>
                      </a:pPr>
                      <a:r>
                        <a:rPr lang="en-US" sz="2400">
                          <a:effectLst/>
                        </a:rPr>
                        <a:t>V </a:t>
                      </a:r>
                      <a:r>
                        <a:rPr lang="ka-GE" sz="2400">
                          <a:effectLst/>
                        </a:rPr>
                        <a:t>კვირა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VII</a:t>
                      </a:r>
                      <a:r>
                        <a:rPr lang="ka-GE" sz="2400" baseline="30000">
                          <a:effectLst/>
                        </a:rPr>
                        <a:t>ა</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nSpc>
                          <a:spcPct val="107000"/>
                        </a:lnSpc>
                        <a:spcAft>
                          <a:spcPts val="0"/>
                        </a:spcAft>
                      </a:pPr>
                      <a:r>
                        <a:rPr lang="en-US" sz="2400" dirty="0">
                          <a:effectLst/>
                        </a:rPr>
                        <a:t>VII</a:t>
                      </a:r>
                      <a:r>
                        <a:rPr lang="ka-GE" sz="2400" baseline="30000" dirty="0">
                          <a:effectLst/>
                        </a:rPr>
                        <a:t>ბ</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extLst>
                  <a:ext uri="{0D108BD9-81ED-4DB2-BD59-A6C34878D82A}">
                    <a16:rowId xmlns:a16="http://schemas.microsoft.com/office/drawing/2014/main" val="1897971344"/>
                  </a:ext>
                </a:extLst>
              </a:tr>
            </a:tbl>
          </a:graphicData>
        </a:graphic>
      </p:graphicFrame>
      <p:sp>
        <p:nvSpPr>
          <p:cNvPr id="5" name="TextBox 4"/>
          <p:cNvSpPr txBox="1"/>
          <p:nvPr/>
        </p:nvSpPr>
        <p:spPr>
          <a:xfrm>
            <a:off x="736978" y="1474856"/>
            <a:ext cx="7246962" cy="830997"/>
          </a:xfrm>
          <a:prstGeom prst="rect">
            <a:avLst/>
          </a:prstGeom>
          <a:noFill/>
          <a:ln>
            <a:solidFill>
              <a:schemeClr val="accent1"/>
            </a:solidFill>
          </a:ln>
        </p:spPr>
        <p:txBody>
          <a:bodyPr wrap="square" rtlCol="0">
            <a:spAutoFit/>
          </a:bodyPr>
          <a:lstStyle/>
          <a:p>
            <a:r>
              <a:rPr lang="ka-GE" sz="2400" dirty="0" smtClean="0"/>
              <a:t>ერთცვლიანი და ორცვლიანი სკოლებისთვის;</a:t>
            </a:r>
          </a:p>
          <a:p>
            <a:r>
              <a:rPr lang="ka-GE" sz="2400" dirty="0" smtClean="0"/>
              <a:t>მოსწავლეთა რაოდენობა განახევრებულია.</a:t>
            </a:r>
            <a:endParaRPr lang="en-US" sz="2400" dirty="0"/>
          </a:p>
        </p:txBody>
      </p:sp>
    </p:spTree>
    <p:extLst>
      <p:ext uri="{BB962C8B-B14F-4D97-AF65-F5344CB8AC3E}">
        <p14:creationId xmlns:p14="http://schemas.microsoft.com/office/powerpoint/2010/main" val="3497600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978" y="392420"/>
            <a:ext cx="10515600" cy="904117"/>
          </a:xfrm>
        </p:spPr>
        <p:txBody>
          <a:bodyPr>
            <a:normAutofit/>
          </a:bodyPr>
          <a:lstStyle/>
          <a:p>
            <a:r>
              <a:rPr lang="ka-GE" sz="3200" b="1" dirty="0" smtClean="0"/>
              <a:t>ვარიანტები</a:t>
            </a:r>
            <a:endParaRPr lang="en-US" sz="3200" b="1" dirty="0"/>
          </a:p>
        </p:txBody>
      </p:sp>
      <p:sp>
        <p:nvSpPr>
          <p:cNvPr id="4" name="TextBox 3"/>
          <p:cNvSpPr txBox="1"/>
          <p:nvPr/>
        </p:nvSpPr>
        <p:spPr>
          <a:xfrm>
            <a:off x="736978" y="1474856"/>
            <a:ext cx="7246962" cy="830997"/>
          </a:xfrm>
          <a:prstGeom prst="rect">
            <a:avLst/>
          </a:prstGeom>
          <a:noFill/>
          <a:ln>
            <a:solidFill>
              <a:schemeClr val="accent1"/>
            </a:solidFill>
          </a:ln>
        </p:spPr>
        <p:txBody>
          <a:bodyPr wrap="square" rtlCol="0">
            <a:spAutoFit/>
          </a:bodyPr>
          <a:lstStyle/>
          <a:p>
            <a:r>
              <a:rPr lang="ka-GE" sz="2400" dirty="0" smtClean="0"/>
              <a:t>ერთცვლიანი სკოლებისთვის</a:t>
            </a:r>
          </a:p>
          <a:p>
            <a:r>
              <a:rPr lang="ka-GE" sz="2400" dirty="0" smtClean="0"/>
              <a:t>მოსწავლეთა რაოდენობა </a:t>
            </a:r>
            <a:r>
              <a:rPr lang="ka-GE" sz="2400" dirty="0" err="1" smtClean="0"/>
              <a:t>გამეოთხედებულია</a:t>
            </a: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1025516864"/>
              </p:ext>
            </p:extLst>
          </p:nvPr>
        </p:nvGraphicFramePr>
        <p:xfrm>
          <a:off x="736980" y="2838733"/>
          <a:ext cx="10713492" cy="2765483"/>
        </p:xfrm>
        <a:graphic>
          <a:graphicData uri="http://schemas.openxmlformats.org/drawingml/2006/table">
            <a:tbl>
              <a:tblPr firstRow="1" firstCol="1" bandRow="1">
                <a:tableStyleId>{5C22544A-7EE6-4342-B048-85BDC9FD1C3A}</a:tableStyleId>
              </a:tblPr>
              <a:tblGrid>
                <a:gridCol w="1064524">
                  <a:extLst>
                    <a:ext uri="{9D8B030D-6E8A-4147-A177-3AD203B41FA5}">
                      <a16:colId xmlns:a16="http://schemas.microsoft.com/office/drawing/2014/main" val="4095436006"/>
                    </a:ext>
                  </a:extLst>
                </a:gridCol>
                <a:gridCol w="2470245">
                  <a:extLst>
                    <a:ext uri="{9D8B030D-6E8A-4147-A177-3AD203B41FA5}">
                      <a16:colId xmlns:a16="http://schemas.microsoft.com/office/drawing/2014/main" val="1753051177"/>
                    </a:ext>
                  </a:extLst>
                </a:gridCol>
                <a:gridCol w="1323833">
                  <a:extLst>
                    <a:ext uri="{9D8B030D-6E8A-4147-A177-3AD203B41FA5}">
                      <a16:colId xmlns:a16="http://schemas.microsoft.com/office/drawing/2014/main" val="193764376"/>
                    </a:ext>
                  </a:extLst>
                </a:gridCol>
                <a:gridCol w="1337481">
                  <a:extLst>
                    <a:ext uri="{9D8B030D-6E8A-4147-A177-3AD203B41FA5}">
                      <a16:colId xmlns:a16="http://schemas.microsoft.com/office/drawing/2014/main" val="2164740912"/>
                    </a:ext>
                  </a:extLst>
                </a:gridCol>
                <a:gridCol w="1514901">
                  <a:extLst>
                    <a:ext uri="{9D8B030D-6E8A-4147-A177-3AD203B41FA5}">
                      <a16:colId xmlns:a16="http://schemas.microsoft.com/office/drawing/2014/main" val="2855712933"/>
                    </a:ext>
                  </a:extLst>
                </a:gridCol>
                <a:gridCol w="1569493">
                  <a:extLst>
                    <a:ext uri="{9D8B030D-6E8A-4147-A177-3AD203B41FA5}">
                      <a16:colId xmlns:a16="http://schemas.microsoft.com/office/drawing/2014/main" val="3174524485"/>
                    </a:ext>
                  </a:extLst>
                </a:gridCol>
                <a:gridCol w="1433015">
                  <a:extLst>
                    <a:ext uri="{9D8B030D-6E8A-4147-A177-3AD203B41FA5}">
                      <a16:colId xmlns:a16="http://schemas.microsoft.com/office/drawing/2014/main" val="1159980959"/>
                    </a:ext>
                  </a:extLst>
                </a:gridCol>
              </a:tblGrid>
              <a:tr h="600503">
                <a:tc>
                  <a:txBody>
                    <a:bodyPr/>
                    <a:lstStyle/>
                    <a:p>
                      <a:pPr algn="l">
                        <a:lnSpc>
                          <a:spcPct val="107000"/>
                        </a:lnSpc>
                        <a:spcAft>
                          <a:spcPts val="0"/>
                        </a:spcAft>
                      </a:pPr>
                      <a:r>
                        <a:rPr lang="ka-GE" sz="20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ka-GE" sz="20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ka-GE" sz="2000">
                          <a:effectLst/>
                        </a:rPr>
                        <a:t>ორშაბათი</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ka-GE" sz="2000">
                          <a:effectLst/>
                        </a:rPr>
                        <a:t>სამშაბათი</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ka-GE" sz="2000">
                          <a:effectLst/>
                        </a:rPr>
                        <a:t>ოთხშაბათი</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ka-GE" sz="2000">
                          <a:effectLst/>
                        </a:rPr>
                        <a:t>ხუთშაბათი</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ka-GE" sz="2000">
                          <a:effectLst/>
                        </a:rPr>
                        <a:t>პარასკევი</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1275372"/>
                  </a:ext>
                </a:extLst>
              </a:tr>
              <a:tr h="234914">
                <a:tc rowSpan="2">
                  <a:txBody>
                    <a:bodyPr/>
                    <a:lstStyle/>
                    <a:p>
                      <a:pPr algn="l">
                        <a:lnSpc>
                          <a:spcPct val="107000"/>
                        </a:lnSpc>
                        <a:spcAft>
                          <a:spcPts val="0"/>
                        </a:spcAft>
                      </a:pPr>
                      <a:r>
                        <a:rPr lang="en-US" sz="2000">
                          <a:effectLst/>
                        </a:rPr>
                        <a:t>I </a:t>
                      </a:r>
                      <a:r>
                        <a:rPr lang="ka-GE" sz="2000">
                          <a:effectLst/>
                        </a:rPr>
                        <a:t>კვირა</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ka-GE" sz="1800" dirty="0">
                          <a:effectLst/>
                        </a:rPr>
                        <a:t>დილის ცვლა</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dirty="0">
                          <a:effectLst/>
                        </a:rPr>
                        <a:t>I-IV</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algn="l">
                        <a:lnSpc>
                          <a:spcPct val="107000"/>
                        </a:lnSpc>
                        <a:spcAft>
                          <a:spcPts val="0"/>
                        </a:spcAft>
                      </a:pPr>
                      <a:r>
                        <a:rPr lang="en-US" sz="2000" dirty="0">
                          <a:effectLst/>
                        </a:rPr>
                        <a:t>I-IV</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algn="l">
                        <a:lnSpc>
                          <a:spcPct val="107000"/>
                        </a:lnSpc>
                        <a:spcAft>
                          <a:spcPts val="0"/>
                        </a:spcAft>
                      </a:pPr>
                      <a:r>
                        <a:rPr lang="en-US" sz="2000" dirty="0">
                          <a:effectLst/>
                        </a:rPr>
                        <a:t>I-IV</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algn="l">
                        <a:lnSpc>
                          <a:spcPct val="107000"/>
                        </a:lnSpc>
                        <a:spcAft>
                          <a:spcPts val="0"/>
                        </a:spcAft>
                      </a:pPr>
                      <a:r>
                        <a:rPr lang="en-US" sz="2000" dirty="0">
                          <a:effectLst/>
                        </a:rPr>
                        <a:t>V-VI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gn="l">
                        <a:lnSpc>
                          <a:spcPct val="107000"/>
                        </a:lnSpc>
                        <a:spcAft>
                          <a:spcPts val="0"/>
                        </a:spcAft>
                      </a:pPr>
                      <a:r>
                        <a:rPr lang="en-US" sz="2000" dirty="0">
                          <a:effectLst/>
                        </a:rPr>
                        <a:t>V-VI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extLst>
                  <a:ext uri="{0D108BD9-81ED-4DB2-BD59-A6C34878D82A}">
                    <a16:rowId xmlns:a16="http://schemas.microsoft.com/office/drawing/2014/main" val="280428128"/>
                  </a:ext>
                </a:extLst>
              </a:tr>
              <a:tr h="395524">
                <a:tc vMerge="1">
                  <a:txBody>
                    <a:bodyPr/>
                    <a:lstStyle/>
                    <a:p>
                      <a:endParaRPr lang="en-US"/>
                    </a:p>
                  </a:txBody>
                  <a:tcPr/>
                </a:tc>
                <a:tc>
                  <a:txBody>
                    <a:bodyPr/>
                    <a:lstStyle/>
                    <a:p>
                      <a:pPr algn="l">
                        <a:lnSpc>
                          <a:spcPct val="107000"/>
                        </a:lnSpc>
                        <a:spcAft>
                          <a:spcPts val="0"/>
                        </a:spcAft>
                      </a:pPr>
                      <a:r>
                        <a:rPr lang="ka-GE" sz="1800" dirty="0">
                          <a:effectLst/>
                        </a:rPr>
                        <a:t>დღის მეორე ნახევარი</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dirty="0">
                          <a:effectLst/>
                        </a:rPr>
                        <a:t>VII-IX</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l">
                        <a:lnSpc>
                          <a:spcPct val="107000"/>
                        </a:lnSpc>
                        <a:spcAft>
                          <a:spcPts val="0"/>
                        </a:spcAft>
                      </a:pPr>
                      <a:r>
                        <a:rPr lang="en-US" sz="2000" dirty="0">
                          <a:effectLst/>
                        </a:rPr>
                        <a:t>VII-IX</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l">
                        <a:lnSpc>
                          <a:spcPct val="107000"/>
                        </a:lnSpc>
                        <a:spcAft>
                          <a:spcPts val="0"/>
                        </a:spcAft>
                      </a:pPr>
                      <a:r>
                        <a:rPr lang="en-US" sz="2000" dirty="0">
                          <a:effectLst/>
                        </a:rPr>
                        <a:t>VII-IX</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l">
                        <a:lnSpc>
                          <a:spcPct val="107000"/>
                        </a:lnSpc>
                        <a:spcAft>
                          <a:spcPts val="0"/>
                        </a:spcAft>
                      </a:pPr>
                      <a:r>
                        <a:rPr lang="en-US" sz="2000" dirty="0">
                          <a:effectLst/>
                        </a:rPr>
                        <a:t>X-XII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dirty="0">
                          <a:effectLst/>
                        </a:rPr>
                        <a:t>X-XII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9942352"/>
                  </a:ext>
                </a:extLst>
              </a:tr>
              <a:tr h="234914">
                <a:tc rowSpan="2">
                  <a:txBody>
                    <a:bodyPr/>
                    <a:lstStyle/>
                    <a:p>
                      <a:pPr algn="l">
                        <a:lnSpc>
                          <a:spcPct val="107000"/>
                        </a:lnSpc>
                        <a:spcAft>
                          <a:spcPts val="0"/>
                        </a:spcAft>
                      </a:pPr>
                      <a:r>
                        <a:rPr lang="en-US" sz="2000">
                          <a:effectLst/>
                        </a:rPr>
                        <a:t>II </a:t>
                      </a:r>
                      <a:r>
                        <a:rPr lang="ka-GE" sz="2000">
                          <a:effectLst/>
                        </a:rPr>
                        <a:t>კვირა</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ka-GE" sz="1800" dirty="0">
                          <a:effectLst/>
                        </a:rPr>
                        <a:t>დილის ცვლა</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dirty="0">
                          <a:effectLst/>
                        </a:rPr>
                        <a:t>V-VI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gn="l">
                        <a:lnSpc>
                          <a:spcPct val="107000"/>
                        </a:lnSpc>
                        <a:spcAft>
                          <a:spcPts val="0"/>
                        </a:spcAft>
                      </a:pPr>
                      <a:r>
                        <a:rPr lang="en-US" sz="2000" dirty="0">
                          <a:effectLst/>
                        </a:rPr>
                        <a:t>V-VI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gn="l">
                        <a:lnSpc>
                          <a:spcPct val="107000"/>
                        </a:lnSpc>
                        <a:spcAft>
                          <a:spcPts val="0"/>
                        </a:spcAft>
                      </a:pPr>
                      <a:r>
                        <a:rPr lang="en-US" sz="2000" dirty="0">
                          <a:effectLst/>
                        </a:rPr>
                        <a:t>V-VI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gn="l">
                        <a:lnSpc>
                          <a:spcPct val="107000"/>
                        </a:lnSpc>
                        <a:spcAft>
                          <a:spcPts val="0"/>
                        </a:spcAft>
                      </a:pPr>
                      <a:r>
                        <a:rPr lang="en-US" sz="2000" dirty="0">
                          <a:effectLst/>
                        </a:rPr>
                        <a:t>I-IV</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algn="l">
                        <a:lnSpc>
                          <a:spcPct val="107000"/>
                        </a:lnSpc>
                        <a:spcAft>
                          <a:spcPts val="0"/>
                        </a:spcAft>
                      </a:pPr>
                      <a:r>
                        <a:rPr lang="en-US" sz="2000" dirty="0">
                          <a:effectLst/>
                        </a:rPr>
                        <a:t>I-IV</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extLst>
                  <a:ext uri="{0D108BD9-81ED-4DB2-BD59-A6C34878D82A}">
                    <a16:rowId xmlns:a16="http://schemas.microsoft.com/office/drawing/2014/main" val="1729596542"/>
                  </a:ext>
                </a:extLst>
              </a:tr>
              <a:tr h="395524">
                <a:tc vMerge="1">
                  <a:txBody>
                    <a:bodyPr/>
                    <a:lstStyle/>
                    <a:p>
                      <a:endParaRPr lang="en-US"/>
                    </a:p>
                  </a:txBody>
                  <a:tcPr/>
                </a:tc>
                <a:tc>
                  <a:txBody>
                    <a:bodyPr/>
                    <a:lstStyle/>
                    <a:p>
                      <a:pPr algn="l">
                        <a:lnSpc>
                          <a:spcPct val="107000"/>
                        </a:lnSpc>
                        <a:spcAft>
                          <a:spcPts val="0"/>
                        </a:spcAft>
                      </a:pPr>
                      <a:r>
                        <a:rPr lang="ka-GE" sz="1800" dirty="0">
                          <a:effectLst/>
                        </a:rPr>
                        <a:t>დღის მეორე ნახევარი</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a:effectLst/>
                        </a:rPr>
                        <a:t>X-XII</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a:effectLst/>
                        </a:rPr>
                        <a:t>X-XII</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a:effectLst/>
                        </a:rPr>
                        <a:t>X-XII</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dirty="0">
                          <a:effectLst/>
                        </a:rPr>
                        <a:t>VII-IX</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l">
                        <a:lnSpc>
                          <a:spcPct val="107000"/>
                        </a:lnSpc>
                        <a:spcAft>
                          <a:spcPts val="0"/>
                        </a:spcAft>
                      </a:pPr>
                      <a:r>
                        <a:rPr lang="en-US" sz="2000" dirty="0">
                          <a:effectLst/>
                        </a:rPr>
                        <a:t>VII-IX</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extLst>
                  <a:ext uri="{0D108BD9-81ED-4DB2-BD59-A6C34878D82A}">
                    <a16:rowId xmlns:a16="http://schemas.microsoft.com/office/drawing/2014/main" val="2226402421"/>
                  </a:ext>
                </a:extLst>
              </a:tr>
              <a:tr h="234914">
                <a:tc rowSpan="2">
                  <a:txBody>
                    <a:bodyPr/>
                    <a:lstStyle/>
                    <a:p>
                      <a:pPr algn="l">
                        <a:lnSpc>
                          <a:spcPct val="107000"/>
                        </a:lnSpc>
                        <a:spcAft>
                          <a:spcPts val="0"/>
                        </a:spcAft>
                      </a:pPr>
                      <a:r>
                        <a:rPr lang="en-US" sz="2000">
                          <a:effectLst/>
                        </a:rPr>
                        <a:t>III </a:t>
                      </a:r>
                      <a:r>
                        <a:rPr lang="ka-GE" sz="2000">
                          <a:effectLst/>
                        </a:rPr>
                        <a:t>კვირა</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ka-GE" sz="1800" dirty="0">
                          <a:effectLst/>
                        </a:rPr>
                        <a:t>დილის ცვლა</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dirty="0">
                          <a:effectLst/>
                        </a:rPr>
                        <a:t>I-IV</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algn="l">
                        <a:lnSpc>
                          <a:spcPct val="107000"/>
                        </a:lnSpc>
                        <a:spcAft>
                          <a:spcPts val="0"/>
                        </a:spcAft>
                      </a:pPr>
                      <a:r>
                        <a:rPr lang="en-US" sz="2000" dirty="0">
                          <a:effectLst/>
                        </a:rPr>
                        <a:t>I-IV</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algn="l">
                        <a:lnSpc>
                          <a:spcPct val="107000"/>
                        </a:lnSpc>
                        <a:spcAft>
                          <a:spcPts val="0"/>
                        </a:spcAft>
                      </a:pPr>
                      <a:r>
                        <a:rPr lang="en-US" sz="2000" dirty="0">
                          <a:effectLst/>
                        </a:rPr>
                        <a:t>I-IV</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algn="l">
                        <a:lnSpc>
                          <a:spcPct val="107000"/>
                        </a:lnSpc>
                        <a:spcAft>
                          <a:spcPts val="0"/>
                        </a:spcAft>
                      </a:pPr>
                      <a:r>
                        <a:rPr lang="en-US" sz="2000" dirty="0">
                          <a:effectLst/>
                        </a:rPr>
                        <a:t>V-VI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tc>
                  <a:txBody>
                    <a:bodyPr/>
                    <a:lstStyle/>
                    <a:p>
                      <a:pPr algn="l">
                        <a:lnSpc>
                          <a:spcPct val="107000"/>
                        </a:lnSpc>
                        <a:spcAft>
                          <a:spcPts val="0"/>
                        </a:spcAft>
                      </a:pPr>
                      <a:r>
                        <a:rPr lang="en-US" sz="2000" dirty="0">
                          <a:effectLst/>
                        </a:rPr>
                        <a:t>V-VI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75000"/>
                      </a:schemeClr>
                    </a:solidFill>
                  </a:tcPr>
                </a:tc>
                <a:extLst>
                  <a:ext uri="{0D108BD9-81ED-4DB2-BD59-A6C34878D82A}">
                    <a16:rowId xmlns:a16="http://schemas.microsoft.com/office/drawing/2014/main" val="68314489"/>
                  </a:ext>
                </a:extLst>
              </a:tr>
              <a:tr h="395524">
                <a:tc vMerge="1">
                  <a:txBody>
                    <a:bodyPr/>
                    <a:lstStyle/>
                    <a:p>
                      <a:endParaRPr lang="en-US"/>
                    </a:p>
                  </a:txBody>
                  <a:tcPr/>
                </a:tc>
                <a:tc>
                  <a:txBody>
                    <a:bodyPr/>
                    <a:lstStyle/>
                    <a:p>
                      <a:pPr algn="l">
                        <a:lnSpc>
                          <a:spcPct val="107000"/>
                        </a:lnSpc>
                        <a:spcAft>
                          <a:spcPts val="0"/>
                        </a:spcAft>
                      </a:pPr>
                      <a:r>
                        <a:rPr lang="ka-GE" sz="1800" dirty="0">
                          <a:effectLst/>
                        </a:rPr>
                        <a:t>დღის მეორე ნახევარი</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dirty="0">
                          <a:effectLst/>
                        </a:rPr>
                        <a:t>VII-IX</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l">
                        <a:lnSpc>
                          <a:spcPct val="107000"/>
                        </a:lnSpc>
                        <a:spcAft>
                          <a:spcPts val="0"/>
                        </a:spcAft>
                      </a:pPr>
                      <a:r>
                        <a:rPr lang="en-US" sz="2000" dirty="0">
                          <a:effectLst/>
                        </a:rPr>
                        <a:t>VII-IX</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l">
                        <a:lnSpc>
                          <a:spcPct val="107000"/>
                        </a:lnSpc>
                        <a:spcAft>
                          <a:spcPts val="0"/>
                        </a:spcAft>
                      </a:pPr>
                      <a:r>
                        <a:rPr lang="en-US" sz="2000" dirty="0">
                          <a:effectLst/>
                        </a:rPr>
                        <a:t>VII-IX</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lgn="l">
                        <a:lnSpc>
                          <a:spcPct val="107000"/>
                        </a:lnSpc>
                        <a:spcAft>
                          <a:spcPts val="0"/>
                        </a:spcAft>
                      </a:pPr>
                      <a:r>
                        <a:rPr lang="en-US" sz="2000">
                          <a:effectLst/>
                        </a:rPr>
                        <a:t>X-XII</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2000" dirty="0">
                          <a:effectLst/>
                        </a:rPr>
                        <a:t>X-XII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96557321"/>
                  </a:ext>
                </a:extLst>
              </a:tr>
            </a:tbl>
          </a:graphicData>
        </a:graphic>
      </p:graphicFrame>
    </p:spTree>
    <p:extLst>
      <p:ext uri="{BB962C8B-B14F-4D97-AF65-F5344CB8AC3E}">
        <p14:creationId xmlns:p14="http://schemas.microsoft.com/office/powerpoint/2010/main" val="3466047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3299"/>
          </a:xfrm>
          <a:ln>
            <a:solidFill>
              <a:schemeClr val="accent1"/>
            </a:solidFill>
          </a:ln>
        </p:spPr>
        <p:txBody>
          <a:bodyPr>
            <a:normAutofit/>
          </a:bodyPr>
          <a:lstStyle/>
          <a:p>
            <a:r>
              <a:rPr lang="ka-GE" sz="3600" b="1" dirty="0" smtClean="0"/>
              <a:t>სასწავლო წლის პირველი კვირა</a:t>
            </a:r>
            <a:endParaRPr lang="en-US" sz="3600" b="1" dirty="0"/>
          </a:p>
        </p:txBody>
      </p:sp>
      <p:sp>
        <p:nvSpPr>
          <p:cNvPr id="3" name="Content Placeholder 2"/>
          <p:cNvSpPr>
            <a:spLocks noGrp="1"/>
          </p:cNvSpPr>
          <p:nvPr>
            <p:ph idx="1"/>
          </p:nvPr>
        </p:nvSpPr>
        <p:spPr>
          <a:xfrm>
            <a:off x="838200" y="2221410"/>
            <a:ext cx="10515600" cy="2760023"/>
          </a:xfrm>
          <a:solidFill>
            <a:schemeClr val="accent5">
              <a:lumMod val="40000"/>
              <a:lumOff val="60000"/>
            </a:schemeClr>
          </a:solidFill>
          <a:ln>
            <a:solidFill>
              <a:schemeClr val="accent1"/>
            </a:solidFill>
          </a:ln>
        </p:spPr>
        <p:txBody>
          <a:bodyPr/>
          <a:lstStyle/>
          <a:p>
            <a:r>
              <a:rPr lang="ka-GE" dirty="0" smtClean="0"/>
              <a:t>დაეთმოს ჰიგიენისა </a:t>
            </a:r>
            <a:r>
              <a:rPr lang="ka-GE" dirty="0"/>
              <a:t>და უსაფრთხოების წესების გაცნობას მოსწავლეებისა და </a:t>
            </a:r>
            <a:r>
              <a:rPr lang="ka-GE" dirty="0" smtClean="0"/>
              <a:t>მშობლებისთვის; </a:t>
            </a:r>
          </a:p>
          <a:p>
            <a:r>
              <a:rPr lang="ka-GE" dirty="0" smtClean="0"/>
              <a:t>წესები </a:t>
            </a:r>
            <a:r>
              <a:rPr lang="ka-GE" dirty="0"/>
              <a:t>შეიძლება გააცნონ დამრიგებლებმა, მანდატურებმა და/ან უსაფრთხოებაზე პასუხისმგებელმა პირებმა.</a:t>
            </a:r>
            <a:endParaRPr lang="en-US" dirty="0"/>
          </a:p>
        </p:txBody>
      </p:sp>
    </p:spTree>
    <p:extLst>
      <p:ext uri="{BB962C8B-B14F-4D97-AF65-F5344CB8AC3E}">
        <p14:creationId xmlns:p14="http://schemas.microsoft.com/office/powerpoint/2010/main" val="2034564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8582"/>
          </a:xfrm>
          <a:ln>
            <a:solidFill>
              <a:schemeClr val="accent1"/>
            </a:solidFill>
          </a:ln>
        </p:spPr>
        <p:txBody>
          <a:bodyPr>
            <a:normAutofit/>
          </a:bodyPr>
          <a:lstStyle/>
          <a:p>
            <a:r>
              <a:rPr lang="ka-GE" sz="3600" b="1" dirty="0" smtClean="0"/>
              <a:t>ცვლილება მოსწავლეთა შეფასებაში</a:t>
            </a:r>
            <a:endParaRPr lang="en-US" sz="3600" b="1" dirty="0"/>
          </a:p>
        </p:txBody>
      </p:sp>
      <p:sp>
        <p:nvSpPr>
          <p:cNvPr id="3" name="Content Placeholder 2"/>
          <p:cNvSpPr>
            <a:spLocks noGrp="1"/>
          </p:cNvSpPr>
          <p:nvPr>
            <p:ph idx="1"/>
          </p:nvPr>
        </p:nvSpPr>
        <p:spPr>
          <a:solidFill>
            <a:schemeClr val="accent5">
              <a:lumMod val="40000"/>
              <a:lumOff val="60000"/>
            </a:schemeClr>
          </a:solidFill>
        </p:spPr>
        <p:txBody>
          <a:bodyPr>
            <a:normAutofit lnSpcReduction="10000"/>
          </a:bodyPr>
          <a:lstStyle/>
          <a:p>
            <a:r>
              <a:rPr lang="ka-GE" dirty="0" smtClean="0"/>
              <a:t>უპირატესობა უნდა მიენიჭოს კომპლექსური დავალებების კეთებას, რაც იძლევა საშუალებას, გაკვეთილების ნაცვლად ზოგჯერ დაინიშნოს საკონსულტაციო საათები დისტანციურად;</a:t>
            </a:r>
          </a:p>
          <a:p>
            <a:r>
              <a:rPr lang="ka-GE" dirty="0" smtClean="0"/>
              <a:t>ცვლილება უნდა შევიდეს </a:t>
            </a:r>
            <a:r>
              <a:rPr lang="ka-GE" dirty="0" err="1" smtClean="0"/>
              <a:t>ესგ</a:t>
            </a:r>
            <a:r>
              <a:rPr lang="ka-GE" dirty="0" smtClean="0"/>
              <a:t>-ს იმ ნაწილში, სადაც საუბარია შეფასების სავალდებულო კომპონენტებზე (საკლასო, საშინაო და შემაჯამებელი). სკოლას უნდა მიეცეს შესაძლებლობა, მოსწავლეები შეაფასოს მხოლოდ შემაჯამებელი შეფასებით, საკლასო და საშინაო დავალების კომპონენტები იყოს სკოლის სურვილის მიხედვით (რომელიმე კლასში ან კლასებში, ერთ საგანში ან საგნებში).</a:t>
            </a:r>
            <a:endParaRPr lang="en-US" dirty="0"/>
          </a:p>
        </p:txBody>
      </p:sp>
    </p:spTree>
    <p:extLst>
      <p:ext uri="{BB962C8B-B14F-4D97-AF65-F5344CB8AC3E}">
        <p14:creationId xmlns:p14="http://schemas.microsoft.com/office/powerpoint/2010/main" val="1283809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344"/>
            <a:ext cx="10515600" cy="945060"/>
          </a:xfrm>
          <a:ln>
            <a:solidFill>
              <a:schemeClr val="accent1"/>
            </a:solidFill>
          </a:ln>
        </p:spPr>
        <p:txBody>
          <a:bodyPr>
            <a:normAutofit/>
          </a:bodyPr>
          <a:lstStyle/>
          <a:p>
            <a:r>
              <a:rPr lang="ka-GE" sz="3600" b="1" dirty="0" smtClean="0"/>
              <a:t>სასწავლო შინაარსი</a:t>
            </a:r>
            <a:endParaRPr lang="en-US" sz="3600" b="1" dirty="0"/>
          </a:p>
        </p:txBody>
      </p:sp>
      <p:sp>
        <p:nvSpPr>
          <p:cNvPr id="3" name="Content Placeholder 2"/>
          <p:cNvSpPr>
            <a:spLocks noGrp="1"/>
          </p:cNvSpPr>
          <p:nvPr>
            <p:ph idx="1"/>
          </p:nvPr>
        </p:nvSpPr>
        <p:spPr>
          <a:xfrm>
            <a:off x="838200" y="2562603"/>
            <a:ext cx="10515600" cy="2541659"/>
          </a:xfrm>
          <a:solidFill>
            <a:schemeClr val="accent5">
              <a:lumMod val="40000"/>
              <a:lumOff val="60000"/>
            </a:schemeClr>
          </a:solidFill>
        </p:spPr>
        <p:txBody>
          <a:bodyPr/>
          <a:lstStyle/>
          <a:p>
            <a:pPr marL="0" indent="0" algn="just">
              <a:buNone/>
            </a:pPr>
            <a:r>
              <a:rPr lang="ka-GE" dirty="0" smtClean="0"/>
              <a:t>ყველა კლასისა და საგნის მასწავლებელმა წინასწარ განსაზღვროს პირველი და მეორე სემესტრის განმავლობაში სასწავლო მსხვილი თემები და მათთან დაკავშირებული კომპლექსური/შემაჯამებელი დავალებები.</a:t>
            </a:r>
            <a:endParaRPr lang="en-US" dirty="0"/>
          </a:p>
        </p:txBody>
      </p:sp>
    </p:spTree>
    <p:extLst>
      <p:ext uri="{BB962C8B-B14F-4D97-AF65-F5344CB8AC3E}">
        <p14:creationId xmlns:p14="http://schemas.microsoft.com/office/powerpoint/2010/main" val="11657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353</Words>
  <Application>Microsoft Office PowerPoint</Application>
  <PresentationFormat>Widescreen</PresentationFormat>
  <Paragraphs>147</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Sylfaen</vt:lpstr>
      <vt:lpstr>Times New Roman</vt:lpstr>
      <vt:lpstr>Office Theme</vt:lpstr>
      <vt:lpstr>სკოლებში დაბრუნება კორონას შემდეგ</vt:lpstr>
      <vt:lpstr>თითოეულმა სკოლამ უნდა შეიმუშაოს მის შესაძლებლობებსა და საჭიროებებზე მორგებული საგაკვეთილო ცხრილი</vt:lpstr>
      <vt:lpstr>ვარიანტები</vt:lpstr>
      <vt:lpstr>ვარიანტები</vt:lpstr>
      <vt:lpstr>ვარიანტები</vt:lpstr>
      <vt:lpstr>ვარიანტები</vt:lpstr>
      <vt:lpstr>სასწავლო წლის პირველი კვირა</vt:lpstr>
      <vt:lpstr>ცვლილება მოსწავლეთა შეფასებაში</vt:lpstr>
      <vt:lpstr>სასწავლო შინაარსი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სკოლებში დაბრუნება კორონას შემდეგ</dc:title>
  <dc:creator>Windows User</dc:creator>
  <cp:lastModifiedBy>Mariam Chikobava</cp:lastModifiedBy>
  <cp:revision>5</cp:revision>
  <dcterms:created xsi:type="dcterms:W3CDTF">2020-05-12T17:13:35Z</dcterms:created>
  <dcterms:modified xsi:type="dcterms:W3CDTF">2020-06-19T13:03:52Z</dcterms:modified>
</cp:coreProperties>
</file>